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8" r:id="rId9"/>
    <p:sldId id="262" r:id="rId10"/>
    <p:sldId id="266" r:id="rId11"/>
    <p:sldId id="267" r:id="rId12"/>
    <p:sldId id="263" r:id="rId13"/>
  </p:sldIdLst>
  <p:sldSz cx="18288000" cy="10287000"/>
  <p:notesSz cx="6858000" cy="9144000"/>
  <p:embeddedFontLst>
    <p:embeddedFont>
      <p:font typeface="Agrandir Bold" panose="020B0604020202020204" charset="0"/>
      <p:regular r:id="rId14"/>
    </p:embeddedFont>
    <p:embeddedFont>
      <p:font typeface="TC Milo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894" y="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1.sv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36730" r="-68001" b="-5020"/>
            </a:stretch>
          </a:blipFill>
        </p:spPr>
      </p:sp>
      <p:sp>
        <p:nvSpPr>
          <p:cNvPr id="3" name="Freeform 3"/>
          <p:cNvSpPr/>
          <p:nvPr/>
        </p:nvSpPr>
        <p:spPr>
          <a:xfrm rot="-450449">
            <a:off x="4100564" y="7984250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841407">
            <a:off x="7527446" y="7122234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51875">
            <a:off x="10043618" y="9112122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376478">
            <a:off x="1156889" y="8300709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284536" y="6217638"/>
            <a:ext cx="5718928" cy="1200675"/>
            <a:chOff x="0" y="0"/>
            <a:chExt cx="7625237" cy="1600900"/>
          </a:xfrm>
        </p:grpSpPr>
        <p:sp>
          <p:nvSpPr>
            <p:cNvPr id="8" name="Freeform 8"/>
            <p:cNvSpPr/>
            <p:nvPr/>
          </p:nvSpPr>
          <p:spPr>
            <a:xfrm rot="5291627">
              <a:off x="1613151" y="-1518633"/>
              <a:ext cx="1455433" cy="4638166"/>
            </a:xfrm>
            <a:custGeom>
              <a:avLst/>
              <a:gdLst/>
              <a:ahLst/>
              <a:cxnLst/>
              <a:rect l="l" t="t" r="r" b="b"/>
              <a:pathLst>
                <a:path w="1455433" h="4638166">
                  <a:moveTo>
                    <a:pt x="0" y="0"/>
                  </a:moveTo>
                  <a:lnTo>
                    <a:pt x="1455433" y="0"/>
                  </a:lnTo>
                  <a:lnTo>
                    <a:pt x="1455433" y="4638166"/>
                  </a:lnTo>
                  <a:lnTo>
                    <a:pt x="0" y="4638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36" r="-403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66966">
              <a:off x="5140880" y="-1098572"/>
              <a:ext cx="1338110" cy="3605224"/>
            </a:xfrm>
            <a:custGeom>
              <a:avLst/>
              <a:gdLst/>
              <a:ahLst/>
              <a:cxnLst/>
              <a:rect l="l" t="t" r="r" b="b"/>
              <a:pathLst>
                <a:path w="1338110" h="3605224">
                  <a:moveTo>
                    <a:pt x="0" y="0"/>
                  </a:moveTo>
                  <a:lnTo>
                    <a:pt x="1338109" y="0"/>
                  </a:lnTo>
                  <a:lnTo>
                    <a:pt x="1338109" y="3605224"/>
                  </a:lnTo>
                  <a:lnTo>
                    <a:pt x="0" y="360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799" r="-1179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00000">
            <a:off x="-1526086" y="2209505"/>
            <a:ext cx="1034126" cy="5286265"/>
          </a:xfrm>
          <a:custGeom>
            <a:avLst/>
            <a:gdLst/>
            <a:ahLst/>
            <a:cxnLst/>
            <a:rect l="l" t="t" r="r" b="b"/>
            <a:pathLst>
              <a:path w="1034126" h="5286265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832559">
            <a:off x="18724672" y="2474201"/>
            <a:ext cx="930563" cy="4756873"/>
          </a:xfrm>
          <a:custGeom>
            <a:avLst/>
            <a:gdLst/>
            <a:ahLst/>
            <a:cxnLst/>
            <a:rect l="l" t="t" r="r" b="b"/>
            <a:pathLst>
              <a:path w="930563" h="475687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430828">
            <a:off x="-2800176" y="-4554003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902167" flipH="1">
            <a:off x="13786715" y="-4813126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058180" y="2052410"/>
            <a:ext cx="10171641" cy="2422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7"/>
              </a:lnSpc>
            </a:pPr>
            <a:r>
              <a:rPr lang="en-US" sz="20334" dirty="0">
                <a:solidFill>
                  <a:srgbClr val="FFFFFF"/>
                </a:solidFill>
                <a:latin typeface="TC Milo"/>
              </a:rPr>
              <a:t> PRESENTASI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62229" y="6289574"/>
            <a:ext cx="6163542" cy="84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 dirty="0" err="1">
                <a:solidFill>
                  <a:srgbClr val="AA8E6B"/>
                </a:solidFill>
                <a:latin typeface="Agrandir Bold"/>
              </a:rPr>
              <a:t>Kelompok</a:t>
            </a:r>
            <a:r>
              <a:rPr lang="en-US" sz="4246" dirty="0">
                <a:solidFill>
                  <a:srgbClr val="AA8E6B"/>
                </a:solidFill>
                <a:latin typeface="Agrandir Bold"/>
              </a:rPr>
              <a:t> 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id="3" name="Freeform 3"/>
          <p:cNvSpPr/>
          <p:nvPr/>
        </p:nvSpPr>
        <p:spPr>
          <a:xfrm rot="4927850" flipH="1">
            <a:off x="-4381805" y="-3064035"/>
            <a:ext cx="8436112" cy="12536211"/>
          </a:xfrm>
          <a:custGeom>
            <a:avLst/>
            <a:gdLst/>
            <a:ahLst/>
            <a:cxnLst/>
            <a:rect l="l" t="t" r="r" b="b"/>
            <a:pathLst>
              <a:path w="8436112" h="12536211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/>
            </a:stretch>
          </a:blipFill>
        </p:spPr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39252">
            <a:off x="10585401" y="-1665312"/>
            <a:ext cx="2528949" cy="7283273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855244" y="1554260"/>
            <a:ext cx="8003892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6000" dirty="0">
                <a:solidFill>
                  <a:srgbClr val="FFFFFF"/>
                </a:solidFill>
                <a:latin typeface="TC Milo"/>
              </a:rPr>
              <a:t>PENJELASAN PROGRAM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0" y="3304950"/>
            <a:ext cx="10484242" cy="606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98"/>
              </a:lnSpc>
            </a:pPr>
            <a:r>
              <a:rPr lang="en-US" sz="2000" dirty="0">
                <a:solidFill>
                  <a:srgbClr val="AA8E6B"/>
                </a:solidFill>
                <a:latin typeface="Agrandir Bold"/>
              </a:rPr>
              <a:t>  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Dalam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program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ini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terdapat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hierarki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merepresentasikan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hubungan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antara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hewan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.</a:t>
            </a:r>
          </a:p>
          <a:p>
            <a:pPr algn="just">
              <a:lnSpc>
                <a:spcPts val="3398"/>
              </a:lnSpc>
            </a:pPr>
            <a:r>
              <a:rPr lang="en-US" sz="2000" dirty="0">
                <a:solidFill>
                  <a:srgbClr val="AA8E6B"/>
                </a:solidFill>
                <a:latin typeface="Agrandir Bold"/>
              </a:rPr>
              <a:t>	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dasarnya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adalah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Animal,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atribut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seperti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name (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nama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hewan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), nature (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sifat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hewan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), size (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ukuran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hewan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), dan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jum_kaki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(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jumlah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kaki).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ini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juga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metode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display_info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digunakan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menampilkan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informasi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dasar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tentang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hewan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. </a:t>
            </a:r>
          </a:p>
          <a:p>
            <a:pPr algn="just">
              <a:lnSpc>
                <a:spcPts val="3398"/>
              </a:lnSpc>
            </a:pPr>
            <a:r>
              <a:rPr lang="en-US" sz="2000" dirty="0">
                <a:solidFill>
                  <a:srgbClr val="AA8E6B"/>
                </a:solidFill>
                <a:latin typeface="Agrandir Bold"/>
              </a:rPr>
              <a:t>	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Kemudian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terdapat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dua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Animal,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yaitu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Mamalia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dan Aves,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mewarisi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atribut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metode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Animal.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Setiap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ini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menambahkan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atribut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khusus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dan meng-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overide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metode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display_info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menampilkan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informasi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lebih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spesifik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.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Selanjutnya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terdapat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dua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lagi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yaitu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Ayam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Merpati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.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Ayam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merupakan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Aves,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sementara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Merpati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merupakan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Burung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yang juga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merupakan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Aves.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Keduanya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menambahkan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atribut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metode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baru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sesuai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dengan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karakteristik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masing-masing.</a:t>
            </a:r>
          </a:p>
        </p:txBody>
      </p:sp>
    </p:spTree>
    <p:extLst>
      <p:ext uri="{BB962C8B-B14F-4D97-AF65-F5344CB8AC3E}">
        <p14:creationId xmlns:p14="http://schemas.microsoft.com/office/powerpoint/2010/main" val="72942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id="3" name="Freeform 3"/>
          <p:cNvSpPr/>
          <p:nvPr/>
        </p:nvSpPr>
        <p:spPr>
          <a:xfrm rot="4927850" flipH="1">
            <a:off x="-4381805" y="-3064035"/>
            <a:ext cx="8436112" cy="12536211"/>
          </a:xfrm>
          <a:custGeom>
            <a:avLst/>
            <a:gdLst/>
            <a:ahLst/>
            <a:cxnLst/>
            <a:rect l="l" t="t" r="r" b="b"/>
            <a:pathLst>
              <a:path w="8436112" h="12536211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/>
            </a:stretch>
          </a:blipFill>
        </p:spPr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39252">
            <a:off x="10585401" y="-1665312"/>
            <a:ext cx="2528949" cy="7283273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855244" y="1554260"/>
            <a:ext cx="8003892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6000" dirty="0">
                <a:solidFill>
                  <a:srgbClr val="FFFFFF"/>
                </a:solidFill>
                <a:latin typeface="TC Milo"/>
              </a:rPr>
              <a:t>PENJELASAN PROGRAM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70358" y="3224932"/>
            <a:ext cx="9159034" cy="39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8"/>
              </a:lnSpc>
            </a:pPr>
            <a:endParaRPr lang="en-US" sz="2000" dirty="0">
              <a:solidFill>
                <a:srgbClr val="AA8E6B"/>
              </a:solidFill>
              <a:latin typeface="Agrandir Bold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C527D46-B16A-A954-E944-AC5748217A65}"/>
              </a:ext>
            </a:extLst>
          </p:cNvPr>
          <p:cNvSpPr txBox="1"/>
          <p:nvPr/>
        </p:nvSpPr>
        <p:spPr>
          <a:xfrm>
            <a:off x="6553200" y="3729285"/>
            <a:ext cx="10484242" cy="3448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98"/>
              </a:lnSpc>
            </a:pPr>
            <a:r>
              <a:rPr lang="en-US" sz="2000" dirty="0">
                <a:solidFill>
                  <a:srgbClr val="AA8E6B"/>
                </a:solidFill>
                <a:latin typeface="Agrandir Bold"/>
              </a:rPr>
              <a:t>   Pada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bagian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akhir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program,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dilakukan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contoh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penggunaan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dengan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membuat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beberapa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objek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kelas-kelas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telah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dibuat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.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Objek-objek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tersebut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kemudian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menggunakan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metode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display_info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menampilkan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informasi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tentang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masing-masing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hewan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dengan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memanfaatkan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konsep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polimorfisme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di mana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metode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sama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perilaku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berbeda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di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setiap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turunannya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. Program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ini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memberikan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gambaran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praktis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tentang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bagaimana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konsep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pewarisan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dapat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digunakan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mengorganisir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mengelompokkan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fitur-fitur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sama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dalam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sebuah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hierarki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564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79494">
            <a:off x="-1261156" y="-3051836"/>
            <a:ext cx="20810311" cy="16390673"/>
          </a:xfrm>
          <a:custGeom>
            <a:avLst/>
            <a:gdLst/>
            <a:ahLst/>
            <a:cxnLst/>
            <a:rect l="l" t="t" r="r" b="b"/>
            <a:pathLst>
              <a:path w="20810311" h="16390673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/>
            </a:stretch>
          </a:blipFill>
        </p:spPr>
      </p:sp>
      <p:sp>
        <p:nvSpPr>
          <p:cNvPr id="3" name="Freeform 3"/>
          <p:cNvSpPr/>
          <p:nvPr/>
        </p:nvSpPr>
        <p:spPr>
          <a:xfrm rot="-571469" flipV="1">
            <a:off x="9572843" y="8300395"/>
            <a:ext cx="11745212" cy="3127163"/>
          </a:xfrm>
          <a:custGeom>
            <a:avLst/>
            <a:gdLst/>
            <a:ahLst/>
            <a:cxnLst/>
            <a:rect l="l" t="t" r="r" b="b"/>
            <a:pathLst>
              <a:path w="11745212" h="3127163">
                <a:moveTo>
                  <a:pt x="0" y="3127163"/>
                </a:moveTo>
                <a:lnTo>
                  <a:pt x="11745212" y="3127163"/>
                </a:lnTo>
                <a:lnTo>
                  <a:pt x="11745212" y="0"/>
                </a:lnTo>
                <a:lnTo>
                  <a:pt x="0" y="0"/>
                </a:lnTo>
                <a:lnTo>
                  <a:pt x="0" y="312716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55871">
            <a:off x="2438964" y="8864901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8"/>
                </a:lnTo>
                <a:lnTo>
                  <a:pt x="0" y="284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54264" y="-4057398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4760">
            <a:off x="-2921864" y="-948983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135086">
            <a:off x="5193136" y="7243837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135086">
            <a:off x="459220" y="-6293363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5554">
            <a:off x="7188452" y="10306240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082799">
            <a:off x="-1280181" y="7062138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07503" y="-491175"/>
            <a:ext cx="16230600" cy="2475166"/>
          </a:xfrm>
          <a:custGeom>
            <a:avLst/>
            <a:gdLst/>
            <a:ahLst/>
            <a:cxnLst/>
            <a:rect l="l" t="t" r="r" b="b"/>
            <a:pathLst>
              <a:path w="16230600" h="2475166">
                <a:moveTo>
                  <a:pt x="0" y="0"/>
                </a:moveTo>
                <a:lnTo>
                  <a:pt x="16230600" y="0"/>
                </a:lnTo>
                <a:lnTo>
                  <a:pt x="16230600" y="2475167"/>
                </a:lnTo>
                <a:lnTo>
                  <a:pt x="0" y="2475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082799">
            <a:off x="6088761" y="-6177434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726467">
            <a:off x="13285040" y="-4267844"/>
            <a:ext cx="8844692" cy="5892776"/>
          </a:xfrm>
          <a:custGeom>
            <a:avLst/>
            <a:gdLst/>
            <a:ahLst/>
            <a:cxnLst/>
            <a:rect l="l" t="t" r="r" b="b"/>
            <a:pathLst>
              <a:path w="8844692" h="5892776">
                <a:moveTo>
                  <a:pt x="0" y="0"/>
                </a:moveTo>
                <a:lnTo>
                  <a:pt x="8844692" y="0"/>
                </a:lnTo>
                <a:lnTo>
                  <a:pt x="8844692" y="5892777"/>
                </a:lnTo>
                <a:lnTo>
                  <a:pt x="0" y="5892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626214" y="7514372"/>
            <a:ext cx="1043351" cy="896775"/>
          </a:xfrm>
          <a:custGeom>
            <a:avLst/>
            <a:gdLst/>
            <a:ahLst/>
            <a:cxnLst/>
            <a:rect l="l" t="t" r="r" b="b"/>
            <a:pathLst>
              <a:path w="1043351" h="896775">
                <a:moveTo>
                  <a:pt x="0" y="0"/>
                </a:moveTo>
                <a:lnTo>
                  <a:pt x="1043350" y="0"/>
                </a:lnTo>
                <a:lnTo>
                  <a:pt x="1043350" y="896775"/>
                </a:lnTo>
                <a:lnTo>
                  <a:pt x="0" y="896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07531" y="2886176"/>
            <a:ext cx="13872939" cy="318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12"/>
              </a:lnSpc>
            </a:pPr>
            <a:r>
              <a:rPr lang="en-US" sz="22653" dirty="0">
                <a:solidFill>
                  <a:srgbClr val="FFFFFF"/>
                </a:solidFill>
                <a:latin typeface="TC Milo"/>
              </a:rPr>
              <a:t>TERIMA KASIH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7434" r="-5568" b="-1684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90973" y="-226450"/>
            <a:ext cx="4006652" cy="11284828"/>
          </a:xfrm>
          <a:custGeom>
            <a:avLst/>
            <a:gdLst/>
            <a:ahLst/>
            <a:cxnLst/>
            <a:rect l="l" t="t" r="r" b="b"/>
            <a:pathLst>
              <a:path w="4006652" h="11284828">
                <a:moveTo>
                  <a:pt x="0" y="0"/>
                </a:moveTo>
                <a:lnTo>
                  <a:pt x="4006652" y="0"/>
                </a:lnTo>
                <a:lnTo>
                  <a:pt x="4006652" y="11284828"/>
                </a:lnTo>
                <a:lnTo>
                  <a:pt x="0" y="1128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636" b="-18301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4850400" y="-419729"/>
            <a:ext cx="3979438" cy="10900800"/>
          </a:xfrm>
          <a:custGeom>
            <a:avLst/>
            <a:gdLst/>
            <a:ahLst/>
            <a:cxnLst/>
            <a:rect l="l" t="t" r="r" b="b"/>
            <a:pathLst>
              <a:path w="3979438" h="10900800">
                <a:moveTo>
                  <a:pt x="0" y="0"/>
                </a:moveTo>
                <a:lnTo>
                  <a:pt x="3979437" y="0"/>
                </a:lnTo>
                <a:lnTo>
                  <a:pt x="3979437" y="10900800"/>
                </a:lnTo>
                <a:lnTo>
                  <a:pt x="0" y="1090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542" b="-22468"/>
            </a:stretch>
          </a:blipFill>
        </p:spPr>
      </p:sp>
      <p:sp>
        <p:nvSpPr>
          <p:cNvPr id="5" name="Freeform 5"/>
          <p:cNvSpPr/>
          <p:nvPr/>
        </p:nvSpPr>
        <p:spPr>
          <a:xfrm rot="-5013322">
            <a:off x="-7215104" y="671187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2" y="0"/>
                </a:lnTo>
                <a:lnTo>
                  <a:pt x="10900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786677">
            <a:off x="14756920" y="1066095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701762" y="1192462"/>
            <a:ext cx="716890" cy="7596187"/>
          </a:xfrm>
          <a:custGeom>
            <a:avLst/>
            <a:gdLst/>
            <a:ahLst/>
            <a:cxnLst/>
            <a:rect l="l" t="t" r="r" b="b"/>
            <a:pathLst>
              <a:path w="716890" h="7596187">
                <a:moveTo>
                  <a:pt x="0" y="7596187"/>
                </a:moveTo>
                <a:lnTo>
                  <a:pt x="716890" y="7596187"/>
                </a:lnTo>
                <a:lnTo>
                  <a:pt x="716890" y="0"/>
                </a:lnTo>
                <a:lnTo>
                  <a:pt x="0" y="0"/>
                </a:lnTo>
                <a:lnTo>
                  <a:pt x="0" y="7596187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V="1">
            <a:off x="16047629" y="1670863"/>
            <a:ext cx="716890" cy="7596187"/>
          </a:xfrm>
          <a:custGeom>
            <a:avLst/>
            <a:gdLst/>
            <a:ahLst/>
            <a:cxnLst/>
            <a:rect l="l" t="t" r="r" b="b"/>
            <a:pathLst>
              <a:path w="716890" h="7596187">
                <a:moveTo>
                  <a:pt x="0" y="7596187"/>
                </a:moveTo>
                <a:lnTo>
                  <a:pt x="716890" y="7596187"/>
                </a:lnTo>
                <a:lnTo>
                  <a:pt x="716890" y="0"/>
                </a:lnTo>
                <a:lnTo>
                  <a:pt x="0" y="0"/>
                </a:lnTo>
                <a:lnTo>
                  <a:pt x="0" y="7596187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078235">
            <a:off x="5089683" y="2449818"/>
            <a:ext cx="1648796" cy="4411493"/>
          </a:xfrm>
          <a:custGeom>
            <a:avLst/>
            <a:gdLst/>
            <a:ahLst/>
            <a:cxnLst/>
            <a:rect l="l" t="t" r="r" b="b"/>
            <a:pathLst>
              <a:path w="1648796" h="4411493">
                <a:moveTo>
                  <a:pt x="0" y="0"/>
                </a:moveTo>
                <a:lnTo>
                  <a:pt x="1648796" y="0"/>
                </a:lnTo>
                <a:lnTo>
                  <a:pt x="1648796" y="4411493"/>
                </a:lnTo>
                <a:lnTo>
                  <a:pt x="0" y="4411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324997">
            <a:off x="4075832" y="4154219"/>
            <a:ext cx="4205788" cy="102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8"/>
              </a:lnSpc>
            </a:pPr>
            <a:r>
              <a:rPr lang="en-US" sz="4600">
                <a:solidFill>
                  <a:srgbClr val="AA8E6B"/>
                </a:solidFill>
                <a:latin typeface="TC Milo"/>
              </a:rPr>
              <a:t>AINUR DWI UTMAWATI</a:t>
            </a:r>
          </a:p>
          <a:p>
            <a:pPr marL="0" lvl="0" indent="0">
              <a:lnSpc>
                <a:spcPts val="3818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TC Milo"/>
              </a:rPr>
              <a:t>5220411235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91555" y="948242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>
                <a:solidFill>
                  <a:srgbClr val="FFFFFF"/>
                </a:solidFill>
                <a:latin typeface="TC Milo"/>
              </a:rPr>
              <a:t>ANGGOTA KELOMPOK</a:t>
            </a:r>
          </a:p>
        </p:txBody>
      </p:sp>
      <p:sp>
        <p:nvSpPr>
          <p:cNvPr id="12" name="Freeform 12"/>
          <p:cNvSpPr/>
          <p:nvPr/>
        </p:nvSpPr>
        <p:spPr>
          <a:xfrm rot="5078235">
            <a:off x="10893135" y="2333286"/>
            <a:ext cx="1691336" cy="4525314"/>
          </a:xfrm>
          <a:custGeom>
            <a:avLst/>
            <a:gdLst/>
            <a:ahLst/>
            <a:cxnLst/>
            <a:rect l="l" t="t" r="r" b="b"/>
            <a:pathLst>
              <a:path w="1691336" h="4525314">
                <a:moveTo>
                  <a:pt x="0" y="0"/>
                </a:moveTo>
                <a:lnTo>
                  <a:pt x="1691336" y="0"/>
                </a:lnTo>
                <a:lnTo>
                  <a:pt x="1691336" y="4525314"/>
                </a:lnTo>
                <a:lnTo>
                  <a:pt x="0" y="452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324997">
            <a:off x="10024941" y="4139959"/>
            <a:ext cx="4205788" cy="107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800">
                <a:solidFill>
                  <a:srgbClr val="AA8E6B"/>
                </a:solidFill>
                <a:latin typeface="TC Milo"/>
              </a:rPr>
              <a:t>ANDINA AURA</a:t>
            </a:r>
          </a:p>
          <a:p>
            <a:pPr marL="0" lvl="0" indent="0">
              <a:lnSpc>
                <a:spcPts val="3983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TC Milo"/>
              </a:rPr>
              <a:t>5220411279</a:t>
            </a:r>
          </a:p>
        </p:txBody>
      </p:sp>
      <p:sp>
        <p:nvSpPr>
          <p:cNvPr id="14" name="Freeform 14"/>
          <p:cNvSpPr/>
          <p:nvPr/>
        </p:nvSpPr>
        <p:spPr>
          <a:xfrm rot="5078235">
            <a:off x="8188307" y="4926620"/>
            <a:ext cx="1722342" cy="4608273"/>
          </a:xfrm>
          <a:custGeom>
            <a:avLst/>
            <a:gdLst/>
            <a:ahLst/>
            <a:cxnLst/>
            <a:rect l="l" t="t" r="r" b="b"/>
            <a:pathLst>
              <a:path w="1722342" h="4608273">
                <a:moveTo>
                  <a:pt x="0" y="0"/>
                </a:moveTo>
                <a:lnTo>
                  <a:pt x="1722342" y="0"/>
                </a:lnTo>
                <a:lnTo>
                  <a:pt x="1722342" y="4608273"/>
                </a:lnTo>
                <a:lnTo>
                  <a:pt x="0" y="4608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 rot="-324997">
            <a:off x="7176373" y="6774773"/>
            <a:ext cx="4205788" cy="107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800">
                <a:solidFill>
                  <a:srgbClr val="AA8E6B"/>
                </a:solidFill>
                <a:latin typeface="TC Milo"/>
              </a:rPr>
              <a:t>ZENNI WILDAN OVA</a:t>
            </a:r>
          </a:p>
          <a:p>
            <a:pPr marL="0" lvl="0" indent="0">
              <a:lnSpc>
                <a:spcPts val="3983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TC Milo"/>
              </a:rPr>
              <a:t>5190411098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9829176" y="-4645478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84237" y="5823853"/>
            <a:ext cx="13519526" cy="1374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Dihutan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terdapat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>
                <a:solidFill>
                  <a:srgbClr val="FFDE59"/>
                </a:solidFill>
                <a:latin typeface="Agrandir Bold"/>
              </a:rPr>
              <a:t>Animal, 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>
                <a:solidFill>
                  <a:srgbClr val="FFDE59"/>
                </a:solidFill>
                <a:latin typeface="Agrandir Bold"/>
              </a:rPr>
              <a:t>Animal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merupakan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sebuah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diidentifikasikan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sebagai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FFDE59"/>
                </a:solidFill>
                <a:latin typeface="Agrandir Bold"/>
              </a:rPr>
              <a:t>induk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dengan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atribut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umum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dimiliki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oleh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semua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hewan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500" dirty="0" err="1">
                <a:solidFill>
                  <a:srgbClr val="AA8E6B"/>
                </a:solidFill>
                <a:latin typeface="Agrandir Bold"/>
              </a:rPr>
              <a:t>seperti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500" dirty="0" err="1">
                <a:solidFill>
                  <a:srgbClr val="FFDE59"/>
                </a:solidFill>
                <a:latin typeface="Agrandir Bold"/>
              </a:rPr>
              <a:t>nama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500" dirty="0" err="1">
                <a:solidFill>
                  <a:srgbClr val="FFDE59"/>
                </a:solidFill>
                <a:latin typeface="Agrandir Bold"/>
              </a:rPr>
              <a:t>sifat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500" dirty="0" err="1">
                <a:solidFill>
                  <a:srgbClr val="FFDE59"/>
                </a:solidFill>
                <a:latin typeface="Agrandir Bold"/>
              </a:rPr>
              <a:t>ukuran</a:t>
            </a:r>
            <a:r>
              <a:rPr lang="en-US" sz="2500" dirty="0">
                <a:solidFill>
                  <a:srgbClr val="AA8E6B"/>
                </a:solidFill>
                <a:latin typeface="Agrandir Bold"/>
              </a:rPr>
              <a:t>, dan </a:t>
            </a:r>
            <a:r>
              <a:rPr lang="en-US" sz="2500" dirty="0" err="1">
                <a:solidFill>
                  <a:srgbClr val="FFDE59"/>
                </a:solidFill>
                <a:latin typeface="Agrandir Bold"/>
              </a:rPr>
              <a:t>jumlah</a:t>
            </a:r>
            <a:r>
              <a:rPr lang="en-US" sz="2500" dirty="0">
                <a:solidFill>
                  <a:srgbClr val="FFDE59"/>
                </a:solidFill>
                <a:latin typeface="Agrandir Bold"/>
              </a:rPr>
              <a:t> kaki.</a:t>
            </a:r>
          </a:p>
        </p:txBody>
      </p:sp>
      <p:sp>
        <p:nvSpPr>
          <p:cNvPr id="6" name="Freeform 6"/>
          <p:cNvSpPr/>
          <p:nvPr/>
        </p:nvSpPr>
        <p:spPr>
          <a:xfrm>
            <a:off x="11999874" y="6140355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8"/>
                </a:lnTo>
                <a:lnTo>
                  <a:pt x="0" y="388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701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391555" y="1263076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>
                <a:solidFill>
                  <a:srgbClr val="201E20"/>
                </a:solidFill>
                <a:latin typeface="TC Milo"/>
              </a:rPr>
              <a:t>STUDI KASUS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id="3" name="Freeform 3"/>
          <p:cNvSpPr/>
          <p:nvPr/>
        </p:nvSpPr>
        <p:spPr>
          <a:xfrm rot="4927850" flipH="1">
            <a:off x="-4381805" y="-3064035"/>
            <a:ext cx="8436112" cy="12536211"/>
          </a:xfrm>
          <a:custGeom>
            <a:avLst/>
            <a:gdLst/>
            <a:ahLst/>
            <a:cxnLst/>
            <a:rect l="l" t="t" r="r" b="b"/>
            <a:pathLst>
              <a:path w="8436112" h="12536211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/>
            </a:stretch>
          </a:blipFill>
        </p:spPr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39252">
            <a:off x="10619882" y="-1645107"/>
            <a:ext cx="2474617" cy="7296946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7280" y="3304949"/>
            <a:ext cx="18967343" cy="8458523"/>
          </a:xfrm>
          <a:custGeom>
            <a:avLst/>
            <a:gdLst/>
            <a:ahLst/>
            <a:cxnLst/>
            <a:rect l="l" t="t" r="r" b="b"/>
            <a:pathLst>
              <a:path w="18967343" h="845852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r="-222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5244" y="1554260"/>
            <a:ext cx="8003892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>
                <a:solidFill>
                  <a:srgbClr val="FFFFFF"/>
                </a:solidFill>
                <a:latin typeface="TC Milo"/>
              </a:rPr>
              <a:t>KELAS ANIMAL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53020" y="5010150"/>
            <a:ext cx="9808341" cy="249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Beberapa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hewan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di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hutan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tersebut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termasuk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dalam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kategori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FFDE59"/>
                </a:solidFill>
                <a:latin typeface="Agrandir Bold"/>
              </a:rPr>
              <a:t>Mamalia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.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FFDE59"/>
                </a:solidFill>
                <a:latin typeface="Agrandir Bold"/>
              </a:rPr>
              <a:t>Mamalia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merupakan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>
                <a:solidFill>
                  <a:srgbClr val="FFDE59"/>
                </a:solidFill>
                <a:latin typeface="Agrandir Bold"/>
              </a:rPr>
              <a:t>Animal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, yang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menambahkan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atribut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FFDE59"/>
                </a:solidFill>
                <a:latin typeface="Agrandir Bold"/>
              </a:rPr>
              <a:t>bisa_jalan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782" dirty="0" err="1">
                <a:solidFill>
                  <a:srgbClr val="FFDE59"/>
                </a:solidFill>
                <a:latin typeface="Agrandir Bold"/>
              </a:rPr>
              <a:t>jenis_mamalia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.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Hewan-hewan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seperti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singa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kuda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, dan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gajah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adalah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contoh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mamalia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di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hutan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782" dirty="0" err="1">
                <a:solidFill>
                  <a:srgbClr val="AA8E6B"/>
                </a:solidFill>
                <a:latin typeface="Agrandir Bold"/>
              </a:rPr>
              <a:t>tersebut</a:t>
            </a:r>
            <a:r>
              <a:rPr lang="en-US" sz="2782" dirty="0">
                <a:solidFill>
                  <a:srgbClr val="AA8E6B"/>
                </a:solidFill>
                <a:latin typeface="Agrandir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id="3" name="Freeform 3"/>
          <p:cNvSpPr/>
          <p:nvPr/>
        </p:nvSpPr>
        <p:spPr>
          <a:xfrm rot="4927850" flipH="1">
            <a:off x="-4381805" y="-3064035"/>
            <a:ext cx="8436112" cy="12536211"/>
          </a:xfrm>
          <a:custGeom>
            <a:avLst/>
            <a:gdLst/>
            <a:ahLst/>
            <a:cxnLst/>
            <a:rect l="l" t="t" r="r" b="b"/>
            <a:pathLst>
              <a:path w="8436112" h="12536211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/>
            </a:stretch>
          </a:blipFill>
        </p:spPr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39252">
            <a:off x="10619882" y="-1645107"/>
            <a:ext cx="2474617" cy="7296946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2597" y="3204071"/>
            <a:ext cx="18967343" cy="8458523"/>
          </a:xfrm>
          <a:custGeom>
            <a:avLst/>
            <a:gdLst/>
            <a:ahLst/>
            <a:cxnLst/>
            <a:rect l="l" t="t" r="r" b="b"/>
            <a:pathLst>
              <a:path w="18967343" h="8458523">
                <a:moveTo>
                  <a:pt x="0" y="0"/>
                </a:moveTo>
                <a:lnTo>
                  <a:pt x="18967343" y="0"/>
                </a:lnTo>
                <a:lnTo>
                  <a:pt x="18967343" y="8458522"/>
                </a:lnTo>
                <a:lnTo>
                  <a:pt x="0" y="8458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r="-222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5244" y="1554260"/>
            <a:ext cx="8003892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>
                <a:solidFill>
                  <a:srgbClr val="FFFFFF"/>
                </a:solidFill>
                <a:latin typeface="TC Milo"/>
              </a:rPr>
              <a:t>KELAS AVES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97747" y="4425588"/>
            <a:ext cx="9718887" cy="3201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953" dirty="0">
                <a:solidFill>
                  <a:srgbClr val="AA8E6B"/>
                </a:solidFill>
                <a:latin typeface="Agrandir Bold"/>
              </a:rPr>
              <a:t>Aves yang juga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953" dirty="0">
                <a:solidFill>
                  <a:srgbClr val="FFDE59"/>
                </a:solidFill>
                <a:latin typeface="Agrandir Bold"/>
              </a:rPr>
              <a:t>Animal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.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Aves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menambahkan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atribut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953" dirty="0" err="1">
                <a:solidFill>
                  <a:srgbClr val="FFDE59"/>
                </a:solidFill>
                <a:latin typeface="Agrandir Bold"/>
              </a:rPr>
              <a:t>bisa_terbang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953" dirty="0" err="1">
                <a:solidFill>
                  <a:srgbClr val="FFDE59"/>
                </a:solidFill>
                <a:latin typeface="Agrandir Bold"/>
              </a:rPr>
              <a:t>jenis_aves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.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Beberapa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burung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melayang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di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langit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kemampuan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terbang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termasuk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dalam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953" dirty="0" err="1">
                <a:solidFill>
                  <a:srgbClr val="AA8E6B"/>
                </a:solidFill>
                <a:latin typeface="Agrandir Bold"/>
              </a:rPr>
              <a:t>kategori</a:t>
            </a:r>
            <a:r>
              <a:rPr lang="en-US" sz="2953" dirty="0">
                <a:solidFill>
                  <a:srgbClr val="AA8E6B"/>
                </a:solidFill>
                <a:latin typeface="Agrandir Bold"/>
              </a:rPr>
              <a:t> Aves. </a:t>
            </a:r>
          </a:p>
          <a:p>
            <a:pPr algn="ctr">
              <a:lnSpc>
                <a:spcPts val="4134"/>
              </a:lnSpc>
            </a:pPr>
            <a:endParaRPr lang="en-US" sz="2953" dirty="0">
              <a:solidFill>
                <a:srgbClr val="AA8E6B"/>
              </a:solidFill>
              <a:latin typeface="Agrandi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id="3" name="Freeform 3"/>
          <p:cNvSpPr/>
          <p:nvPr/>
        </p:nvSpPr>
        <p:spPr>
          <a:xfrm rot="4927850" flipH="1">
            <a:off x="-4381805" y="-3064035"/>
            <a:ext cx="8436112" cy="12536211"/>
          </a:xfrm>
          <a:custGeom>
            <a:avLst/>
            <a:gdLst/>
            <a:ahLst/>
            <a:cxnLst/>
            <a:rect l="l" t="t" r="r" b="b"/>
            <a:pathLst>
              <a:path w="8436112" h="12536211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/>
            </a:stretch>
          </a:blipFill>
        </p:spPr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39252">
            <a:off x="10619882" y="-1645107"/>
            <a:ext cx="2474617" cy="7296946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7280" y="3304949"/>
            <a:ext cx="18967343" cy="8458523"/>
          </a:xfrm>
          <a:custGeom>
            <a:avLst/>
            <a:gdLst/>
            <a:ahLst/>
            <a:cxnLst/>
            <a:rect l="l" t="t" r="r" b="b"/>
            <a:pathLst>
              <a:path w="18967343" h="845852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r="-222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5244" y="1554260"/>
            <a:ext cx="8003892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>
                <a:solidFill>
                  <a:srgbClr val="FFFFFF"/>
                </a:solidFill>
                <a:latin typeface="TC Milo"/>
              </a:rPr>
              <a:t>TURUNAN AVES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77674" y="4102162"/>
            <a:ext cx="9159034" cy="261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2427" dirty="0">
                <a:solidFill>
                  <a:srgbClr val="AA8E6B"/>
                </a:solidFill>
                <a:latin typeface="Agrandir Bold"/>
              </a:rPr>
              <a:t>Satu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hewan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yang sangat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istimewa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yaitu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FFDE59"/>
                </a:solidFill>
                <a:latin typeface="Agrandir Bold"/>
              </a:rPr>
              <a:t>Ayam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.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FFDE59"/>
                </a:solidFill>
                <a:latin typeface="Agrandir Bold"/>
              </a:rPr>
              <a:t>Ayam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merupakan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>
                <a:solidFill>
                  <a:srgbClr val="FFDE59"/>
                </a:solidFill>
                <a:latin typeface="Agrandir Bold"/>
              </a:rPr>
              <a:t>Aves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atribut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tambahan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seperti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FFDE59"/>
                </a:solidFill>
                <a:latin typeface="Agrandir Bold"/>
              </a:rPr>
              <a:t>jenis_ayam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dan </a:t>
            </a:r>
            <a:r>
              <a:rPr lang="en-US" sz="2427" dirty="0" err="1">
                <a:solidFill>
                  <a:srgbClr val="FFDE59"/>
                </a:solidFill>
                <a:latin typeface="Agrandir Bold"/>
              </a:rPr>
              <a:t>bisa_diadu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.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Ayam-ayam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di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hutan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ini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kemampuan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terbang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layaknya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burung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lainnya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tetapi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mereka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sifat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khusus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membuat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mereka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bisa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diadu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77674" y="7517133"/>
            <a:ext cx="9159034" cy="132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Selain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itu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terdapat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burung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FFDE59"/>
                </a:solidFill>
                <a:latin typeface="Agrandir Bold"/>
              </a:rPr>
              <a:t>Merpati</a:t>
            </a:r>
            <a:r>
              <a:rPr lang="en-US" sz="2427" dirty="0">
                <a:solidFill>
                  <a:srgbClr val="FFDE59"/>
                </a:solidFill>
                <a:latin typeface="Agrandir Bold"/>
              </a:rPr>
              <a:t> 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yang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merupakan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dari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kelas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>
                <a:solidFill>
                  <a:srgbClr val="FFDE59"/>
                </a:solidFill>
                <a:latin typeface="Agrandir Bold"/>
              </a:rPr>
              <a:t>Aves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namun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tidak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keahlian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khusus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seperti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ayam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untuk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bisa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427" dirty="0" err="1">
                <a:solidFill>
                  <a:srgbClr val="AA8E6B"/>
                </a:solidFill>
                <a:latin typeface="Agrandir Bold"/>
              </a:rPr>
              <a:t>diadu</a:t>
            </a:r>
            <a:r>
              <a:rPr lang="en-US" sz="2427" dirty="0">
                <a:solidFill>
                  <a:srgbClr val="AA8E6B"/>
                </a:solidFill>
                <a:latin typeface="Agrandir Bold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0314" y="2460465"/>
            <a:ext cx="10804312" cy="7327594"/>
          </a:xfrm>
          <a:custGeom>
            <a:avLst/>
            <a:gdLst/>
            <a:ahLst/>
            <a:cxnLst/>
            <a:rect l="l" t="t" r="r" b="b"/>
            <a:pathLst>
              <a:path w="10804312" h="7327594">
                <a:moveTo>
                  <a:pt x="0" y="0"/>
                </a:moveTo>
                <a:lnTo>
                  <a:pt x="10804311" y="0"/>
                </a:lnTo>
                <a:lnTo>
                  <a:pt x="10804311" y="7327594"/>
                </a:lnTo>
                <a:lnTo>
                  <a:pt x="0" y="7327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8" r="-1704" b="-1251"/>
            </a:stretch>
          </a:blipFill>
        </p:spPr>
      </p:sp>
      <p:sp>
        <p:nvSpPr>
          <p:cNvPr id="3" name="Freeform 3"/>
          <p:cNvSpPr/>
          <p:nvPr/>
        </p:nvSpPr>
        <p:spPr>
          <a:xfrm rot="88591">
            <a:off x="-2011925" y="-5087733"/>
            <a:ext cx="10704477" cy="7933740"/>
          </a:xfrm>
          <a:custGeom>
            <a:avLst/>
            <a:gdLst/>
            <a:ahLst/>
            <a:cxnLst/>
            <a:rect l="l" t="t" r="r" b="b"/>
            <a:pathLst>
              <a:path w="10704477" h="7933740">
                <a:moveTo>
                  <a:pt x="0" y="0"/>
                </a:moveTo>
                <a:lnTo>
                  <a:pt x="10704477" y="0"/>
                </a:lnTo>
                <a:lnTo>
                  <a:pt x="10704477" y="7933740"/>
                </a:lnTo>
                <a:lnTo>
                  <a:pt x="0" y="7933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67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8694559" y="-5659326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13602" flipV="1">
            <a:off x="-1247503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213602" flipV="1">
            <a:off x="5821557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213602" flipV="1">
            <a:off x="11295078" y="9588778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4391555" y="756662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>
                <a:solidFill>
                  <a:srgbClr val="201E20"/>
                </a:solidFill>
                <a:latin typeface="TC Milo"/>
              </a:rPr>
              <a:t>DIAGRAM UML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id="3" name="Freeform 3"/>
          <p:cNvSpPr/>
          <p:nvPr/>
        </p:nvSpPr>
        <p:spPr>
          <a:xfrm rot="4927850" flipH="1">
            <a:off x="-4381805" y="-3064035"/>
            <a:ext cx="8436112" cy="12536211"/>
          </a:xfrm>
          <a:custGeom>
            <a:avLst/>
            <a:gdLst/>
            <a:ahLst/>
            <a:cxnLst/>
            <a:rect l="l" t="t" r="r" b="b"/>
            <a:pathLst>
              <a:path w="8436112" h="12536211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/>
            </a:stretch>
          </a:blipFill>
        </p:spPr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39252">
            <a:off x="10619882" y="-1645107"/>
            <a:ext cx="2474617" cy="7296946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0349" y="3344625"/>
            <a:ext cx="18967343" cy="8458523"/>
          </a:xfrm>
          <a:custGeom>
            <a:avLst/>
            <a:gdLst/>
            <a:ahLst/>
            <a:cxnLst/>
            <a:rect l="l" t="t" r="r" b="b"/>
            <a:pathLst>
              <a:path w="18967343" h="845852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r="-2221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855244" y="1554260"/>
            <a:ext cx="8003892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7200" dirty="0">
                <a:solidFill>
                  <a:srgbClr val="FFFFFF"/>
                </a:solidFill>
                <a:latin typeface="TC Milo"/>
              </a:rPr>
              <a:t>PENJELASAN UML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34200" y="3465772"/>
            <a:ext cx="10135548" cy="6500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98"/>
              </a:lnSpc>
            </a:pPr>
            <a:r>
              <a:rPr lang="en-US" sz="2000" dirty="0">
                <a:solidFill>
                  <a:srgbClr val="AA8E6B"/>
                </a:solidFill>
                <a:latin typeface="Agrandir Bold"/>
              </a:rPr>
              <a:t>     Dari diagram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uml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telah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dibuat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terdapat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atribut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animal,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berisikan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(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nama,nature,size,jum_kaki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).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lalu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atribnut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animal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dibagi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menjadi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dua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bagian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yang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pertama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Mamalia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dan Aves.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Mamalia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berisikan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(name, nature, size,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jum_kaki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jenis_mamalia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bisa_jalan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 dan Aves (name, nature, size,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jum_kaki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jenis_aves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bisa_terbang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).</a:t>
            </a:r>
          </a:p>
          <a:p>
            <a:pPr algn="just">
              <a:lnSpc>
                <a:spcPts val="3398"/>
              </a:lnSpc>
            </a:pPr>
            <a:r>
              <a:rPr lang="en-US" sz="2000" dirty="0">
                <a:solidFill>
                  <a:srgbClr val="AA8E6B"/>
                </a:solidFill>
                <a:latin typeface="Agrandir Bold"/>
              </a:rPr>
              <a:t>	Pada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Mamalia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terdapat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2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Singa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(name, nature, size,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jenis_mamalia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bisa_jalan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 dan Kuda (name, nature, size,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jum_kaki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jenis_mamalia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bisa_jalan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).</a:t>
            </a:r>
          </a:p>
          <a:p>
            <a:pPr algn="just">
              <a:lnSpc>
                <a:spcPts val="3398"/>
              </a:lnSpc>
            </a:pPr>
            <a:r>
              <a:rPr lang="en-US" sz="2000" dirty="0">
                <a:solidFill>
                  <a:srgbClr val="AA8E6B"/>
                </a:solidFill>
                <a:latin typeface="Agrandir Bold"/>
              </a:rPr>
              <a:t>	Pada Aves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2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yaitu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Ayam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(name, nature, size,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jum_kaki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jenis_aves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bisa_terbang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bisa_diadu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 dan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Burung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(name, nature, size,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jum_kaki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jenis_aves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bisa_terbang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).</a:t>
            </a:r>
          </a:p>
          <a:p>
            <a:pPr algn="just">
              <a:lnSpc>
                <a:spcPts val="3398"/>
              </a:lnSpc>
            </a:pPr>
            <a:r>
              <a:rPr lang="en-US" sz="2000" dirty="0">
                <a:solidFill>
                  <a:srgbClr val="AA8E6B"/>
                </a:solidFill>
                <a:latin typeface="Agrandir Bold"/>
              </a:rPr>
              <a:t>	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Ayam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memiliki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yaitu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Ayam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kampung (name, nature, size,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jum_kaki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jenis_aves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bisa_terbang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bisa_diadu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).</a:t>
            </a:r>
          </a:p>
          <a:p>
            <a:pPr algn="just">
              <a:lnSpc>
                <a:spcPts val="3398"/>
              </a:lnSpc>
            </a:pPr>
            <a:r>
              <a:rPr lang="en-US" sz="2000" dirty="0">
                <a:solidFill>
                  <a:srgbClr val="AA8E6B"/>
                </a:solidFill>
                <a:latin typeface="Agrandir Bold"/>
              </a:rPr>
              <a:t>	Pada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Burung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terdapat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turunan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yaitu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Merpati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 (name, nature, size,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jum_kaki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jenis_aves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, </a:t>
            </a:r>
            <a:r>
              <a:rPr lang="en-US" sz="2000" dirty="0" err="1">
                <a:solidFill>
                  <a:srgbClr val="AA8E6B"/>
                </a:solidFill>
                <a:latin typeface="Agrandir Bold"/>
              </a:rPr>
              <a:t>bisa_terbang</a:t>
            </a:r>
            <a:r>
              <a:rPr lang="en-US" sz="2000" dirty="0">
                <a:solidFill>
                  <a:srgbClr val="AA8E6B"/>
                </a:solidFill>
                <a:latin typeface="Agrandir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03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3688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31362" y="3792243"/>
            <a:ext cx="5938776" cy="5247718"/>
          </a:xfrm>
          <a:custGeom>
            <a:avLst/>
            <a:gdLst/>
            <a:ahLst/>
            <a:cxnLst/>
            <a:rect l="l" t="t" r="r" b="b"/>
            <a:pathLst>
              <a:path w="5938776" h="5247718">
                <a:moveTo>
                  <a:pt x="0" y="0"/>
                </a:moveTo>
                <a:lnTo>
                  <a:pt x="5938775" y="0"/>
                </a:lnTo>
                <a:lnTo>
                  <a:pt x="5938775" y="5247718"/>
                </a:lnTo>
                <a:lnTo>
                  <a:pt x="0" y="524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63899" y="3911078"/>
            <a:ext cx="6492739" cy="5010049"/>
          </a:xfrm>
          <a:custGeom>
            <a:avLst/>
            <a:gdLst/>
            <a:ahLst/>
            <a:cxnLst/>
            <a:rect l="l" t="t" r="r" b="b"/>
            <a:pathLst>
              <a:path w="6492739" h="5010049">
                <a:moveTo>
                  <a:pt x="0" y="0"/>
                </a:moveTo>
                <a:lnTo>
                  <a:pt x="6492739" y="0"/>
                </a:lnTo>
                <a:lnTo>
                  <a:pt x="6492739" y="5010049"/>
                </a:lnTo>
                <a:lnTo>
                  <a:pt x="0" y="5010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43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20336" y="3406266"/>
            <a:ext cx="3379865" cy="1216751"/>
          </a:xfrm>
          <a:custGeom>
            <a:avLst/>
            <a:gdLst/>
            <a:ahLst/>
            <a:cxnLst/>
            <a:rect l="l" t="t" r="r" b="b"/>
            <a:pathLst>
              <a:path w="3379865" h="1216751">
                <a:moveTo>
                  <a:pt x="0" y="0"/>
                </a:moveTo>
                <a:lnTo>
                  <a:pt x="3379865" y="0"/>
                </a:lnTo>
                <a:lnTo>
                  <a:pt x="3379865" y="1216751"/>
                </a:lnTo>
                <a:lnTo>
                  <a:pt x="0" y="1216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68255">
            <a:off x="-1306692" y="-523566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8255">
            <a:off x="8694559" y="-523566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13602" flipV="1">
            <a:off x="-1247503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213602" flipV="1">
            <a:off x="5821557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213602" flipV="1">
            <a:off x="11295078" y="9588778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4391555" y="968144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>
                <a:solidFill>
                  <a:srgbClr val="201E20"/>
                </a:solidFill>
                <a:latin typeface="TC Milo"/>
              </a:rPr>
              <a:t>DEMO PROGRAM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97405" y="5849047"/>
            <a:ext cx="4893191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8B674A"/>
                </a:solidFill>
                <a:latin typeface="Agrandir Bold"/>
              </a:rPr>
              <a:t>DEMO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693</Words>
  <Application>Microsoft Office PowerPoint</Application>
  <PresentationFormat>Custom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TC Milo</vt:lpstr>
      <vt:lpstr>Calibri</vt:lpstr>
      <vt:lpstr>Agrandir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Hitam dan Putih Kertas Robek Presentasi Tugas Kelompok</dc:title>
  <cp:lastModifiedBy>zenniova</cp:lastModifiedBy>
  <cp:revision>4</cp:revision>
  <dcterms:created xsi:type="dcterms:W3CDTF">2006-08-16T00:00:00Z</dcterms:created>
  <dcterms:modified xsi:type="dcterms:W3CDTF">2023-12-11T08:17:03Z</dcterms:modified>
  <dc:identifier>DAF2S2TnmBY</dc:identifier>
</cp:coreProperties>
</file>